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2"/>
  </p:notesMasterIdLst>
  <p:sldIdLst>
    <p:sldId id="266" r:id="rId2"/>
    <p:sldId id="285" r:id="rId3"/>
    <p:sldId id="290" r:id="rId4"/>
    <p:sldId id="291" r:id="rId5"/>
    <p:sldId id="284" r:id="rId6"/>
    <p:sldId id="286" r:id="rId7"/>
    <p:sldId id="287" r:id="rId8"/>
    <p:sldId id="288" r:id="rId9"/>
    <p:sldId id="289" r:id="rId10"/>
    <p:sldId id="26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4/4/2020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Graph Databases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Based </a:t>
            </a:r>
            <a:r>
              <a:rPr lang="en-US" dirty="0" smtClean="0"/>
              <a:t>Databases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96239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 graph is a pictorial representation of a set of objects where some pairs of objects are connected by </a:t>
            </a:r>
            <a:r>
              <a:rPr lang="en-US" dirty="0" smtClean="0"/>
              <a:t>links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composed </a:t>
            </a:r>
            <a:r>
              <a:rPr lang="en-US" dirty="0"/>
              <a:t>of two elements - nodes (vertices) and relationships (edges</a:t>
            </a:r>
            <a:r>
              <a:rPr lang="en-US" dirty="0" smtClean="0"/>
              <a:t>)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en-US" dirty="0" smtClean="0"/>
          </a:p>
          <a:p>
            <a:r>
              <a:rPr lang="en-US" dirty="0" smtClean="0"/>
              <a:t>Data is represented as graphs and related nodes can be found by traversing the edges using the path expression</a:t>
            </a:r>
          </a:p>
          <a:p>
            <a:r>
              <a:rPr lang="en-US" dirty="0" smtClean="0"/>
              <a:t>Nodes and edges can be labelled to indicate types of entities and relationships they represent</a:t>
            </a:r>
          </a:p>
          <a:p>
            <a:r>
              <a:rPr lang="en-US" dirty="0"/>
              <a:t>a</a:t>
            </a:r>
            <a:r>
              <a:rPr lang="en-US" dirty="0" smtClean="0"/>
              <a:t>ka </a:t>
            </a:r>
            <a:r>
              <a:rPr lang="en-US" dirty="0" smtClean="0"/>
              <a:t>network database</a:t>
            </a:r>
          </a:p>
          <a:p>
            <a:endParaRPr lang="en-US" dirty="0" smtClean="0"/>
          </a:p>
          <a:p>
            <a:r>
              <a:rPr lang="en-US" dirty="0" smtClean="0"/>
              <a:t>Example </a:t>
            </a:r>
            <a:endParaRPr lang="en-US" dirty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Neo4J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err="1" smtClean="0"/>
              <a:t>HyperGraphDB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err="1" smtClean="0"/>
              <a:t>GraphBase</a:t>
            </a:r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0" name="Picture 2" descr="https://upload.wikimedia.org/wikipedia/commons/thumb/3/3a/GraphDatabase_PropertyGraph.png/308px-GraphDatabase_PropertyGraph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1400" y="3548063"/>
            <a:ext cx="2933700" cy="2076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0449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0" dirty="0" smtClean="0"/>
              <a:t/>
            </a:r>
            <a:br>
              <a:rPr lang="en-US" b="0" dirty="0" smtClean="0"/>
            </a:br>
            <a:r>
              <a:rPr lang="en-US" b="0" dirty="0" smtClean="0"/>
              <a:t>Why </a:t>
            </a:r>
            <a:r>
              <a:rPr lang="en-US" b="0" dirty="0"/>
              <a:t>Graph Databases?</a:t>
            </a:r>
            <a:br>
              <a:rPr lang="en-US" b="0" dirty="0"/>
            </a:b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267199"/>
          </a:xfrm>
        </p:spPr>
        <p:txBody>
          <a:bodyPr>
            <a:normAutofit/>
          </a:bodyPr>
          <a:lstStyle/>
          <a:p>
            <a:r>
              <a:rPr lang="en-US" dirty="0"/>
              <a:t>Most of the data exists in the form of the relationship between different objects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Often the </a:t>
            </a:r>
            <a:r>
              <a:rPr lang="en-US" dirty="0"/>
              <a:t>relationship between the data is more valuable than the data itself</a:t>
            </a:r>
          </a:p>
          <a:p>
            <a:endParaRPr lang="en-US" dirty="0"/>
          </a:p>
          <a:p>
            <a:r>
              <a:rPr lang="en-US" dirty="0"/>
              <a:t>Relational databases store highly structured data 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do </a:t>
            </a:r>
            <a:r>
              <a:rPr lang="en-US" dirty="0"/>
              <a:t>not store the relationships between the data</a:t>
            </a:r>
          </a:p>
          <a:p>
            <a:endParaRPr lang="en-US" dirty="0"/>
          </a:p>
          <a:p>
            <a:r>
              <a:rPr lang="en-US" dirty="0"/>
              <a:t>Graph databases store relationships and connections as first-class entities</a:t>
            </a:r>
          </a:p>
          <a:p>
            <a:endParaRPr lang="en-US" dirty="0"/>
          </a:p>
          <a:p>
            <a:r>
              <a:rPr lang="en-US" dirty="0"/>
              <a:t>The data model for graph databases is simpler compared to other databases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can be used with OLTP systems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provide features like transactional integrity and operational availability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136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0" dirty="0" smtClean="0"/>
              <a:t/>
            </a:r>
            <a:br>
              <a:rPr lang="en-US" b="0" dirty="0" smtClean="0"/>
            </a:br>
            <a:r>
              <a:rPr lang="en-US" b="0" dirty="0"/>
              <a:t/>
            </a:r>
            <a:br>
              <a:rPr lang="en-US" b="0" dirty="0"/>
            </a:br>
            <a:r>
              <a:rPr lang="en-US" b="0" dirty="0" smtClean="0"/>
              <a:t>RDBMS </a:t>
            </a:r>
            <a:r>
              <a:rPr lang="en-US" b="0" dirty="0"/>
              <a:t>Vs Graph Database</a:t>
            </a:r>
            <a:br>
              <a:rPr lang="en-US" b="0" dirty="0"/>
            </a:br>
            <a:r>
              <a:rPr lang="en-US" b="0" dirty="0" smtClean="0"/>
              <a:t/>
            </a:r>
            <a:br>
              <a:rPr lang="en-US" b="0" dirty="0" smtClean="0"/>
            </a:b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65759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3173213"/>
              </p:ext>
            </p:extLst>
          </p:nvPr>
        </p:nvGraphicFramePr>
        <p:xfrm>
          <a:off x="1219200" y="2209800"/>
          <a:ext cx="8128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/>
                <a:gridCol w="40640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RDBMS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Graph</a:t>
                      </a:r>
                      <a:r>
                        <a:rPr lang="en-US" baseline="0" dirty="0" smtClean="0"/>
                        <a:t> Databases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Tables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Graphs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Rows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Nodes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Columns</a:t>
                      </a:r>
                      <a:r>
                        <a:rPr lang="en-US" baseline="0" dirty="0" smtClean="0"/>
                        <a:t> and data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Properties</a:t>
                      </a:r>
                      <a:r>
                        <a:rPr lang="en-US" baseline="0" dirty="0" smtClean="0"/>
                        <a:t> and values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Constraints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Relationships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06104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Neo4j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95799"/>
          </a:xfrm>
        </p:spPr>
        <p:txBody>
          <a:bodyPr/>
          <a:lstStyle/>
          <a:p>
            <a:r>
              <a:rPr lang="en-IN" dirty="0" smtClean="0"/>
              <a:t>Open source </a:t>
            </a:r>
          </a:p>
          <a:p>
            <a:r>
              <a:rPr lang="en-IN" dirty="0" smtClean="0"/>
              <a:t>Implemented in Java</a:t>
            </a:r>
          </a:p>
          <a:p>
            <a:r>
              <a:rPr lang="en-IN" dirty="0" smtClean="0"/>
              <a:t>Supports query language – Cypher</a:t>
            </a:r>
          </a:p>
          <a:p>
            <a:r>
              <a:rPr lang="en-US" dirty="0" smtClean="0"/>
              <a:t>The world's </a:t>
            </a:r>
            <a:r>
              <a:rPr lang="en-US" dirty="0"/>
              <a:t>leading open source Graph </a:t>
            </a:r>
            <a:r>
              <a:rPr lang="en-US" dirty="0" smtClean="0"/>
              <a:t>Database</a:t>
            </a:r>
          </a:p>
          <a:p>
            <a:r>
              <a:rPr lang="en-US" dirty="0"/>
              <a:t>H</a:t>
            </a:r>
            <a:r>
              <a:rPr lang="en-US" dirty="0" smtClean="0"/>
              <a:t>ighly </a:t>
            </a:r>
            <a:r>
              <a:rPr lang="en-US" dirty="0"/>
              <a:t>scalable and schema free (</a:t>
            </a:r>
            <a:r>
              <a:rPr lang="en-US" dirty="0" smtClean="0"/>
              <a:t>NoSQL)</a:t>
            </a:r>
          </a:p>
          <a:p>
            <a:r>
              <a:rPr lang="en-US" dirty="0" smtClean="0"/>
              <a:t>ACID-compliant </a:t>
            </a:r>
            <a:r>
              <a:rPr lang="en-US" dirty="0"/>
              <a:t>transactional database with native graph storage and </a:t>
            </a:r>
            <a:r>
              <a:rPr lang="en-US" dirty="0" smtClean="0"/>
              <a:t>processing</a:t>
            </a:r>
          </a:p>
          <a:p>
            <a:endParaRPr lang="en-US" dirty="0"/>
          </a:p>
          <a:p>
            <a:r>
              <a:rPr lang="en-US" dirty="0"/>
              <a:t>Neo4j is available in a GPL3-licensed open-source "community </a:t>
            </a:r>
            <a:r>
              <a:rPr lang="en-US" dirty="0" smtClean="0"/>
              <a:t>edition“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with </a:t>
            </a:r>
            <a:r>
              <a:rPr lang="en-US" dirty="0"/>
              <a:t>online backup and high availability extensions licensed under a closed-source commercial license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6200" y="1905000"/>
            <a:ext cx="1209524" cy="1209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0" dirty="0" smtClean="0"/>
              <a:t/>
            </a:r>
            <a:br>
              <a:rPr lang="en-US" b="0" dirty="0" smtClean="0"/>
            </a:br>
            <a:r>
              <a:rPr lang="en-US" b="0" dirty="0" smtClean="0"/>
              <a:t>Features </a:t>
            </a:r>
            <a:r>
              <a:rPr lang="en-US" b="0" dirty="0"/>
              <a:t>of Neo4j</a:t>
            </a:r>
            <a:br>
              <a:rPr lang="en-US" b="0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343399"/>
          </a:xfrm>
        </p:spPr>
        <p:txBody>
          <a:bodyPr>
            <a:normAutofit/>
          </a:bodyPr>
          <a:lstStyle/>
          <a:p>
            <a:r>
              <a:rPr lang="en-US" dirty="0"/>
              <a:t>Data model (flexible schema)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Native property graph model, the graph contains nodes (entities) and these nodes are connected with each other (depicted by relationships)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Nodes and relationships store data in key-value pairs known as properties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can add or remove properties as per requirement</a:t>
            </a:r>
          </a:p>
          <a:p>
            <a:endParaRPr lang="en-US" dirty="0"/>
          </a:p>
          <a:p>
            <a:r>
              <a:rPr lang="en-US" dirty="0"/>
              <a:t>ACID properties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supports </a:t>
            </a:r>
            <a:r>
              <a:rPr lang="en-US" dirty="0"/>
              <a:t>full ACID (Atomicity, Consistency, Isolation, and Durability) </a:t>
            </a:r>
            <a:r>
              <a:rPr lang="en-US" dirty="0" smtClean="0"/>
              <a:t>rules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Scalability and reliability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Can scale the database by increasing the number of reads/writes, and the volume without effecting the query processing speed and data integrity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Provides support for replication for data safety and reliability</a:t>
            </a:r>
          </a:p>
          <a:p>
            <a:pPr lvl="1"/>
            <a:endParaRPr lang="en-US" dirty="0"/>
          </a:p>
          <a:p>
            <a:pPr lvl="1"/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5183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0" dirty="0" smtClean="0"/>
              <a:t>Features </a:t>
            </a:r>
            <a:r>
              <a:rPr lang="en-US" b="0" dirty="0"/>
              <a:t>of </a:t>
            </a:r>
            <a:r>
              <a:rPr lang="en-US" b="0" dirty="0" smtClean="0"/>
              <a:t>Neo4j 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038599"/>
          </a:xfrm>
        </p:spPr>
        <p:txBody>
          <a:bodyPr>
            <a:normAutofit/>
          </a:bodyPr>
          <a:lstStyle/>
          <a:p>
            <a:r>
              <a:rPr lang="en-US" dirty="0"/>
              <a:t>Cypher Query Language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Provides </a:t>
            </a:r>
            <a:r>
              <a:rPr lang="en-US" dirty="0"/>
              <a:t>a powerful declarative query language known as Cypher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Cypher is easy to learn and can be used to create and retrieve relations between data without using the complex queries like Joins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dirty="0"/>
          </a:p>
          <a:p>
            <a:r>
              <a:rPr lang="en-US" dirty="0"/>
              <a:t>Built-in web application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Provides a built-in Neo4j Browser web application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Can create and query graph data</a:t>
            </a:r>
          </a:p>
          <a:p>
            <a:endParaRPr lang="en-US" dirty="0"/>
          </a:p>
          <a:p>
            <a:r>
              <a:rPr lang="en-US" dirty="0"/>
              <a:t>Can work with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REST API to work with Java, Spring, Scala etc.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Java Script to work with UI MVC frameworks such as Node </a:t>
            </a:r>
            <a:r>
              <a:rPr lang="en-US" dirty="0" smtClean="0"/>
              <a:t>JS</a:t>
            </a:r>
            <a:endParaRPr lang="en-US" dirty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6447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0" dirty="0" smtClean="0"/>
              <a:t/>
            </a:r>
            <a:br>
              <a:rPr lang="en-US" b="0" dirty="0" smtClean="0"/>
            </a:br>
            <a:r>
              <a:rPr lang="en-US" b="0" dirty="0" smtClean="0"/>
              <a:t>Neo4j </a:t>
            </a:r>
            <a:r>
              <a:rPr lang="en-US" b="0" dirty="0"/>
              <a:t>Property Graph Data Model</a:t>
            </a:r>
            <a:br>
              <a:rPr lang="en-US" b="0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95799"/>
          </a:xfrm>
        </p:spPr>
        <p:txBody>
          <a:bodyPr/>
          <a:lstStyle/>
          <a:p>
            <a:r>
              <a:rPr lang="en-US" dirty="0"/>
              <a:t>Follows the Property Graph Model to store and manage its data</a:t>
            </a:r>
          </a:p>
          <a:p>
            <a:endParaRPr lang="en-US" dirty="0"/>
          </a:p>
          <a:p>
            <a:r>
              <a:rPr lang="en-US" dirty="0"/>
              <a:t>Key features of Property Graph Model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The model represents data in Nodes, Relationships and Properties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Properties are key-value pairs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Both Nodes and Relationships contain properties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Nodes are represented using circle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Relationships are represented using arrows (Unidirectional and Bidirectional)</a:t>
            </a:r>
          </a:p>
          <a:p>
            <a:endParaRPr lang="en-US" dirty="0"/>
          </a:p>
          <a:p>
            <a:endParaRPr lang="en-US" dirty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00" y="4114800"/>
            <a:ext cx="4304600" cy="2547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601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0" dirty="0" smtClean="0"/>
              <a:t/>
            </a:r>
            <a:br>
              <a:rPr lang="en-US" b="0" dirty="0" smtClean="0"/>
            </a:br>
            <a:r>
              <a:rPr lang="en-US" b="0" dirty="0" smtClean="0"/>
              <a:t>Neo4j </a:t>
            </a:r>
            <a:r>
              <a:rPr lang="en-US" b="0" dirty="0"/>
              <a:t>CQL</a:t>
            </a:r>
            <a:br>
              <a:rPr lang="en-US" b="0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19599"/>
          </a:xfrm>
        </p:spPr>
        <p:txBody>
          <a:bodyPr>
            <a:normAutofit/>
          </a:bodyPr>
          <a:lstStyle/>
          <a:p>
            <a:r>
              <a:rPr lang="en-US" dirty="0"/>
              <a:t>CQL stands for Cypher Query Language</a:t>
            </a:r>
          </a:p>
          <a:p>
            <a:endParaRPr lang="en-US" dirty="0"/>
          </a:p>
          <a:p>
            <a:r>
              <a:rPr lang="en-US" dirty="0" smtClean="0"/>
              <a:t>Neo4j </a:t>
            </a:r>
            <a:r>
              <a:rPr lang="en-US" dirty="0"/>
              <a:t>CQL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Is a declarative pattern-matching language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Follows SQL like syntax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Syntax is very simple and in human readable format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en-US" dirty="0"/>
          </a:p>
          <a:p>
            <a:r>
              <a:rPr lang="en-US" dirty="0"/>
              <a:t>Like SQL, Neo4j CQL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has commands to perform Database operations.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supports many clauses such as WHERE, ORDER BY, etc., to write very complex queries in an easy manner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supports some functions such as String, Aggregation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supports some Relationship Functions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7544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3192</TotalTime>
  <Words>549</Words>
  <Application>Microsoft Office PowerPoint</Application>
  <PresentationFormat>Widescreen</PresentationFormat>
  <Paragraphs>96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Helvetica</vt:lpstr>
      <vt:lpstr>Helvetica Light</vt:lpstr>
      <vt:lpstr>Wingdings</vt:lpstr>
      <vt:lpstr>Office Theme</vt:lpstr>
      <vt:lpstr>Graph Databases</vt:lpstr>
      <vt:lpstr>Graph Based Databases</vt:lpstr>
      <vt:lpstr> Why Graph Databases? </vt:lpstr>
      <vt:lpstr>  RDBMS Vs Graph Database  </vt:lpstr>
      <vt:lpstr>Neo4j</vt:lpstr>
      <vt:lpstr> Features of Neo4j </vt:lpstr>
      <vt:lpstr>Features of Neo4j (2)</vt:lpstr>
      <vt:lpstr> Neo4j Property Graph Data Model </vt:lpstr>
      <vt:lpstr> Neo4j CQL 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230</cp:revision>
  <dcterms:created xsi:type="dcterms:W3CDTF">2018-10-16T06:13:57Z</dcterms:created>
  <dcterms:modified xsi:type="dcterms:W3CDTF">2020-04-04T01:50:16Z</dcterms:modified>
</cp:coreProperties>
</file>

<file path=docProps/thumbnail.jpeg>
</file>